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84" r:id="rId4"/>
    <p:sldId id="285" r:id="rId5"/>
    <p:sldId id="288" r:id="rId6"/>
    <p:sldId id="371" r:id="rId7"/>
    <p:sldId id="287" r:id="rId8"/>
    <p:sldId id="420" r:id="rId9"/>
    <p:sldId id="336" r:id="rId10"/>
    <p:sldId id="259" r:id="rId11"/>
    <p:sldId id="359" r:id="rId12"/>
    <p:sldId id="422" r:id="rId13"/>
    <p:sldId id="421" r:id="rId14"/>
    <p:sldId id="360" r:id="rId15"/>
    <p:sldId id="362" r:id="rId16"/>
    <p:sldId id="265" r:id="rId17"/>
    <p:sldId id="363" r:id="rId18"/>
    <p:sldId id="416" r:id="rId19"/>
    <p:sldId id="268" r:id="rId20"/>
    <p:sldId id="339" r:id="rId21"/>
    <p:sldId id="414" r:id="rId22"/>
    <p:sldId id="411" r:id="rId23"/>
    <p:sldId id="289" r:id="rId24"/>
    <p:sldId id="290" r:id="rId25"/>
    <p:sldId id="291" r:id="rId26"/>
    <p:sldId id="426" r:id="rId27"/>
    <p:sldId id="415" r:id="rId28"/>
    <p:sldId id="425" r:id="rId29"/>
    <p:sldId id="340" r:id="rId30"/>
    <p:sldId id="355" r:id="rId31"/>
    <p:sldId id="419" r:id="rId32"/>
    <p:sldId id="424" r:id="rId33"/>
    <p:sldId id="427" r:id="rId34"/>
    <p:sldId id="356" r:id="rId35"/>
    <p:sldId id="36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/>
    <p:restoredTop sz="86089"/>
  </p:normalViewPr>
  <p:slideViewPr>
    <p:cSldViewPr snapToGrid="0">
      <p:cViewPr varScale="1">
        <p:scale>
          <a:sx n="92" d="100"/>
          <a:sy n="92" d="100"/>
        </p:scale>
        <p:origin x="11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scenarioviewer.nrel.gov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Date is super small </a:t>
            </a:r>
          </a:p>
          <a:p>
            <a:r>
              <a:rPr lang="en-US" baseline="0" dirty="0"/>
              <a:t>I see all meals, not just appropriate one</a:t>
            </a:r>
          </a:p>
          <a:p>
            <a:r>
              <a:rPr lang="en-US" baseline="0" dirty="0"/>
              <a:t>If I scroll I see all halls, not just open ones </a:t>
            </a:r>
          </a:p>
          <a:p>
            <a:r>
              <a:rPr lang="en-US" baseline="0" dirty="0"/>
              <a:t>I can’t see where has the same food </a:t>
            </a:r>
          </a:p>
          <a:p>
            <a:r>
              <a:rPr lang="en-US" baseline="0" dirty="0"/>
              <a:t>I can’t see where on campus each is </a:t>
            </a:r>
          </a:p>
          <a:p>
            <a:r>
              <a:rPr lang="en-US" baseline="0" dirty="0"/>
              <a:t>Can’t see how busy each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worked really well when I had 10 or so advisees, but now I have 43!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1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icons for extra info?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1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20E3qBmHpg" TargetMode="External"/><Relationship Id="rId2" Type="http://schemas.openxmlformats.org/officeDocument/2006/relationships/hyperlink" Target="https://www.youtube.com/watch?v=nA9QP9lkl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faGNFu8E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Communicating with Data– </a:t>
            </a:r>
            <a:r>
              <a:rPr lang="en-US" dirty="0"/>
              <a:t>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2197735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79CF-D210-2F6C-8026-338D0261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98E-C254-A7EF-2BE9-E8E4AEB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71B5-6C87-9271-4DBF-AF4DA2F5F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4A934B6A-630B-4F94-4250-75527434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8" y="669464"/>
            <a:ext cx="7702061" cy="5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0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680A-6C11-EB0D-082E-BEE5372D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170-0C67-C8A5-170B-CE02AF4D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Audience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AA7B-D045-E7CB-0A88-FDC2ED26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their problem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255109" indent="-255109"/>
            <a:r>
              <a:rPr lang="en-US" sz="2800" dirty="0"/>
              <a:t>Analyzing their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23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79" y="864108"/>
            <a:ext cx="8454902" cy="5457864"/>
          </a:xfrm>
        </p:spPr>
        <p:txBody>
          <a:bodyPr>
            <a:noAutofit/>
          </a:bodyPr>
          <a:lstStyle/>
          <a:p>
            <a:r>
              <a:rPr lang="en-US" sz="2400" b="1" dirty="0"/>
              <a:t>Why?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gather qualitative data about users to understand the problem</a:t>
            </a:r>
          </a:p>
          <a:p>
            <a:pPr lvl="1"/>
            <a:r>
              <a:rPr lang="en-US" sz="2000" dirty="0"/>
              <a:t>can help identify key differences between designer and target user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000" dirty="0"/>
              <a:t>ask open-ended questions</a:t>
            </a:r>
          </a:p>
          <a:p>
            <a:pPr lvl="1"/>
            <a:r>
              <a:rPr lang="en-US" sz="2000" dirty="0"/>
              <a:t>bring along a “cheat sheet” to </a:t>
            </a:r>
          </a:p>
          <a:p>
            <a:pPr marL="502920" lvl="1" indent="0">
              <a:buNone/>
            </a:pPr>
            <a:r>
              <a:rPr lang="en-US" sz="2000" dirty="0"/>
              <a:t>    ensure that you gather all the </a:t>
            </a:r>
          </a:p>
          <a:p>
            <a:pPr marL="458788" lvl="1" indent="0">
              <a:buNone/>
            </a:pPr>
            <a:r>
              <a:rPr lang="en-US" sz="2000" dirty="0"/>
              <a:t>     information you need</a:t>
            </a:r>
          </a:p>
          <a:p>
            <a:r>
              <a:rPr lang="en-US" sz="2400" b="1" dirty="0"/>
              <a:t>Some tips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establish trust at the beginning</a:t>
            </a:r>
          </a:p>
          <a:p>
            <a:pPr lvl="1"/>
            <a:r>
              <a:rPr lang="en-US" sz="2000" dirty="0"/>
              <a:t>participant engagement will vary</a:t>
            </a:r>
          </a:p>
          <a:p>
            <a:pPr lvl="1"/>
            <a:r>
              <a:rPr lang="en-US" sz="2000" dirty="0"/>
              <a:t>be flexible, but make sure you get what you came for</a:t>
            </a:r>
          </a:p>
          <a:p>
            <a:pPr lvl="1"/>
            <a:r>
              <a:rPr lang="en-US" sz="2000" dirty="0"/>
              <a:t>consider recording or note-taking to help with recall</a:t>
            </a:r>
          </a:p>
          <a:p>
            <a:endParaRPr lang="en-US" sz="2400" dirty="0"/>
          </a:p>
          <a:p>
            <a:pPr lvl="2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47" y="2252853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8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Why?</a:t>
            </a:r>
          </a:p>
          <a:p>
            <a:pPr lvl="1"/>
            <a:r>
              <a:rPr lang="en-US" sz="2400" dirty="0"/>
              <a:t>Understand user workflow </a:t>
            </a:r>
          </a:p>
          <a:p>
            <a:pPr lvl="1"/>
            <a:r>
              <a:rPr lang="en-US" sz="2400" dirty="0"/>
              <a:t>Identify pain points and areas for optimization 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Decompose tasks into 4-8 sequential steps</a:t>
            </a:r>
          </a:p>
          <a:p>
            <a:pPr lvl="1"/>
            <a:r>
              <a:rPr lang="en-US" sz="2400" dirty="0"/>
              <a:t>Identify patterns, sequences and skips in the tasks</a:t>
            </a:r>
          </a:p>
          <a:p>
            <a:pPr lvl="1"/>
            <a:r>
              <a:rPr lang="en-US" sz="24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429000" y="1521639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3429000" y="6553201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117" y="1745401"/>
            <a:ext cx="7094483" cy="3621024"/>
          </a:xfrm>
        </p:spPr>
        <p:txBody>
          <a:bodyPr>
            <a:noAutofit/>
          </a:bodyPr>
          <a:lstStyle/>
          <a:p>
            <a:r>
              <a:rPr lang="en-US" sz="2800" b="1" dirty="0"/>
              <a:t>Why</a:t>
            </a:r>
            <a:r>
              <a:rPr lang="en-US" sz="2800" dirty="0"/>
              <a:t>? </a:t>
            </a:r>
          </a:p>
          <a:p>
            <a:pPr lvl="1"/>
            <a:r>
              <a:rPr lang="en-US" sz="2400" dirty="0"/>
              <a:t>mechanism for reasoning about user needs</a:t>
            </a:r>
          </a:p>
          <a:p>
            <a:pPr lvl="1"/>
            <a:r>
              <a:rPr lang="en-US" sz="2400" dirty="0"/>
              <a:t>model behavioral characteristics of target users</a:t>
            </a:r>
          </a:p>
          <a:p>
            <a:pPr lvl="1"/>
            <a:r>
              <a:rPr lang="en-US" sz="2400" dirty="0"/>
              <a:t>doesn’t require access to ACTUAL users</a:t>
            </a:r>
          </a:p>
          <a:p>
            <a:r>
              <a:rPr lang="en-US" sz="2800" b="1" dirty="0"/>
              <a:t>How? </a:t>
            </a:r>
          </a:p>
          <a:p>
            <a:pPr lvl="1"/>
            <a:r>
              <a:rPr lang="en-US" sz="2400" dirty="0"/>
              <a:t>fictionalization</a:t>
            </a:r>
          </a:p>
          <a:p>
            <a:pPr lvl="1"/>
            <a:r>
              <a:rPr lang="en-US" sz="2400" dirty="0"/>
              <a:t>narrative, goals, needs, “pain points”</a:t>
            </a:r>
          </a:p>
          <a:p>
            <a:pPr lvl="1"/>
            <a:r>
              <a:rPr lang="en-US" sz="2400" dirty="0"/>
              <a:t>attributes specific to the problem space</a:t>
            </a:r>
          </a:p>
          <a:p>
            <a:pPr lvl="1"/>
            <a:r>
              <a:rPr lang="en-US" sz="2400" dirty="0"/>
              <a:t>data-driven method* using info from interviews</a:t>
            </a:r>
          </a:p>
          <a:p>
            <a:pPr lvl="1"/>
            <a:r>
              <a:rPr lang="en-US" sz="2400" dirty="0"/>
              <a:t>mapping persona to software features</a:t>
            </a:r>
          </a:p>
        </p:txBody>
      </p:sp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89" y="269823"/>
            <a:ext cx="8289560" cy="644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Example for the dining app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Ellis is a first year </a:t>
            </a:r>
            <a:r>
              <a:rPr lang="en-US" sz="2400" dirty="0" err="1"/>
              <a:t>Smithie</a:t>
            </a:r>
            <a:r>
              <a:rPr lang="en-US" sz="2400" dirty="0"/>
              <a:t> who lives in in Wilson. They do cross country and have 6am practice before their 9:25am art history class in the art museum on MWF. On TR, they have engineering 101 in Ford Hall until 12:05, and their work study job at the campus school that starts at 12:45pm sharp. Ellis is a “live to eat” kind of person, and likes to optimize the ”yum” factor in their meals. In addition, they are vegan. They are comfortable using apps on their phone like </a:t>
            </a:r>
            <a:r>
              <a:rPr lang="en-US" sz="2400" dirty="0" err="1"/>
              <a:t>GoogleMaps</a:t>
            </a:r>
            <a:r>
              <a:rPr lang="en-US" sz="2400" dirty="0"/>
              <a:t>, but are struggling to find the time to survey dining hall menus and get to the appropriate dining hall for the meal they want between their various other activities.   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B9F9D25-7CE2-8A25-B333-41942794D5B8}"/>
              </a:ext>
            </a:extLst>
          </p:cNvPr>
          <p:cNvSpPr/>
          <p:nvPr/>
        </p:nvSpPr>
        <p:spPr>
          <a:xfrm>
            <a:off x="8164286" y="1031966"/>
            <a:ext cx="1515291" cy="666205"/>
          </a:xfrm>
          <a:prstGeom prst="wedgeRoundRectCallout">
            <a:avLst>
              <a:gd name="adj1" fmla="val -86350"/>
              <a:gd name="adj2" fmla="val 170343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DA8988F-5140-B46E-CC7B-158B09085F87}"/>
              </a:ext>
            </a:extLst>
          </p:cNvPr>
          <p:cNvSpPr/>
          <p:nvPr/>
        </p:nvSpPr>
        <p:spPr>
          <a:xfrm>
            <a:off x="2007398" y="3705497"/>
            <a:ext cx="1515291" cy="666205"/>
          </a:xfrm>
          <a:prstGeom prst="wedgeRoundRectCallout">
            <a:avLst>
              <a:gd name="adj1" fmla="val 234340"/>
              <a:gd name="adj2" fmla="val -9828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83DB2C6-6721-2C95-E5D4-E634E2D3D33E}"/>
              </a:ext>
            </a:extLst>
          </p:cNvPr>
          <p:cNvSpPr/>
          <p:nvPr/>
        </p:nvSpPr>
        <p:spPr>
          <a:xfrm>
            <a:off x="966652" y="5058815"/>
            <a:ext cx="2233749" cy="666205"/>
          </a:xfrm>
          <a:prstGeom prst="wedgeRoundRectCallout">
            <a:avLst>
              <a:gd name="adj1" fmla="val 196485"/>
              <a:gd name="adj2" fmla="val -4926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Distilling current menu list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E6DB588-4B76-C191-F3E7-6C93A77FE2CC}"/>
              </a:ext>
            </a:extLst>
          </p:cNvPr>
          <p:cNvSpPr/>
          <p:nvPr/>
        </p:nvSpPr>
        <p:spPr>
          <a:xfrm>
            <a:off x="8399416" y="5825168"/>
            <a:ext cx="1998619" cy="666205"/>
          </a:xfrm>
          <a:prstGeom prst="wedgeRoundRectCallout">
            <a:avLst>
              <a:gd name="adj1" fmla="val 38006"/>
              <a:gd name="adj2" fmla="val -16299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Walking far &amp; fast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1BB8855-9131-2E16-4467-F9ED3F318F0C}"/>
              </a:ext>
            </a:extLst>
          </p:cNvPr>
          <p:cNvSpPr/>
          <p:nvPr/>
        </p:nvSpPr>
        <p:spPr>
          <a:xfrm>
            <a:off x="10036699" y="1123837"/>
            <a:ext cx="1998619" cy="666205"/>
          </a:xfrm>
          <a:prstGeom prst="wedgeRoundRectCallout">
            <a:avLst>
              <a:gd name="adj1" fmla="val -85290"/>
              <a:gd name="adj2" fmla="val 35857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Eating what they like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4F90E66-125C-7FCE-1F7A-C774A01EE259}"/>
              </a:ext>
            </a:extLst>
          </p:cNvPr>
          <p:cNvSpPr/>
          <p:nvPr/>
        </p:nvSpPr>
        <p:spPr>
          <a:xfrm>
            <a:off x="4768013" y="5921972"/>
            <a:ext cx="2991324" cy="666205"/>
          </a:xfrm>
          <a:prstGeom prst="wedgeRoundRectCallout">
            <a:avLst>
              <a:gd name="adj1" fmla="val 67342"/>
              <a:gd name="adj2" fmla="val -22573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skills: Comfortable with basic apps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16F7153-A3E7-9B7F-5E38-7E790335981A}"/>
              </a:ext>
            </a:extLst>
          </p:cNvPr>
          <p:cNvSpPr/>
          <p:nvPr/>
        </p:nvSpPr>
        <p:spPr>
          <a:xfrm>
            <a:off x="10528663" y="5600948"/>
            <a:ext cx="1695994" cy="987229"/>
          </a:xfrm>
          <a:prstGeom prst="wedgeRoundRectCallout">
            <a:avLst>
              <a:gd name="adj1" fmla="val -74621"/>
              <a:gd name="adj2" fmla="val -1175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Minimize walk distance</a:t>
            </a:r>
          </a:p>
        </p:txBody>
      </p:sp>
    </p:spTree>
    <p:extLst>
      <p:ext uri="{BB962C8B-B14F-4D97-AF65-F5344CB8AC3E}">
        <p14:creationId xmlns:p14="http://schemas.microsoft.com/office/powerpoint/2010/main" val="1000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Goal</a:t>
            </a:r>
            <a:r>
              <a:rPr lang="en-US" sz="2800" dirty="0"/>
              <a:t>: come up with </a:t>
            </a:r>
            <a:r>
              <a:rPr lang="en-US" sz="2800" b="1" dirty="0"/>
              <a:t>a persona </a:t>
            </a:r>
            <a:r>
              <a:rPr lang="en-US" sz="2800" dirty="0"/>
              <a:t>that characterizes a user of a visual analytic system for exploring energy usage on campus.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96600" y="2575766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User-centered design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What it is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Why do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Ways to do it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Paper prototypes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Architecture diagrams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the system 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2430040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007457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B9A61-3A45-7AD0-6979-61D783A33ABD}"/>
              </a:ext>
            </a:extLst>
          </p:cNvPr>
          <p:cNvSpPr/>
          <p:nvPr/>
        </p:nvSpPr>
        <p:spPr>
          <a:xfrm>
            <a:off x="7710245" y="76200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05140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Concepting: Architecture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689" y="864108"/>
            <a:ext cx="8139659" cy="5120640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Now that you’ve got an idea of what your too should do, break that down into </a:t>
            </a:r>
            <a:r>
              <a:rPr lang="en-US" sz="2400" b="1" dirty="0"/>
              <a:t>manageable pieces</a:t>
            </a:r>
            <a:r>
              <a:rPr lang="en-US" sz="2400" dirty="0"/>
              <a:t> so you can get started</a:t>
            </a:r>
          </a:p>
          <a:p>
            <a:pPr lvl="1"/>
            <a:r>
              <a:rPr lang="en-US" sz="2400" dirty="0"/>
              <a:t>This can happen at </a:t>
            </a:r>
            <a:r>
              <a:rPr lang="en-US" sz="2400" b="1" dirty="0"/>
              <a:t>several levels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769D-B3DB-EB47-AE2B-3F0C450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25" y="2828952"/>
            <a:ext cx="4855126" cy="39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case diagram (high level)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72" y="855275"/>
            <a:ext cx="5413164" cy="51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activity diagram (mid level)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82" y="119789"/>
            <a:ext cx="5397708" cy="6618422"/>
          </a:xfrm>
        </p:spPr>
      </p:pic>
    </p:spTree>
    <p:extLst>
      <p:ext uri="{BB962C8B-B14F-4D97-AF65-F5344CB8AC3E}">
        <p14:creationId xmlns:p14="http://schemas.microsoft.com/office/powerpoint/2010/main" val="864546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diagram (low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94" y="944897"/>
            <a:ext cx="8229600" cy="407941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4" y="2706473"/>
            <a:ext cx="2986916" cy="3456432"/>
          </a:xfrm>
          <a:prstGeom prst="rect">
            <a:avLst/>
          </a:prstGeom>
          <a:ln w="28575"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5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824E-BF78-B68F-8E39-FF4822F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8327-9ECB-F4C0-0686-CAA539AC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Diagram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5022-7B79-FC2B-FBA5-E124AD96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What would the case diagram look like for the dining hall app? </a:t>
            </a:r>
          </a:p>
        </p:txBody>
      </p:sp>
    </p:spTree>
    <p:extLst>
      <p:ext uri="{BB962C8B-B14F-4D97-AF65-F5344CB8AC3E}">
        <p14:creationId xmlns:p14="http://schemas.microsoft.com/office/powerpoint/2010/main" val="429238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9628332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-65779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93891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F679E-57AD-343B-2CA7-3C64312B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8B8C-1003-9E54-E64C-1A202D99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BBB7-915F-D6F9-B0D7-5FA73C763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Roughly sketch an interface for the dining hall app </a:t>
            </a:r>
          </a:p>
        </p:txBody>
      </p:sp>
    </p:spTree>
    <p:extLst>
      <p:ext uri="{BB962C8B-B14F-4D97-AF65-F5344CB8AC3E}">
        <p14:creationId xmlns:p14="http://schemas.microsoft.com/office/powerpoint/2010/main" val="39840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/>
              <a:t>“Where should I get lunch?”</a:t>
            </a:r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r>
              <a:rPr lang="en-US" sz="2400" dirty="0">
                <a:hlinkClick r:id="rId2"/>
              </a:rPr>
              <a:t>https://www.youtube.com/watch?v=nA9QP9lkl20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https://www.youtube.com/watch?v=y20E3qBmHpg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https://www.youtube.com/watch?v=yafaGNFu8Eg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355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78B7-3CE7-F87C-EA5C-F2421293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281E-57C6-F2DF-1643-7975CC8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Soliciting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83AF-A565-F74F-C914-76071403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dirty="0"/>
              <a:t>One purpose of a prototype is to get feedback on your design idea. We do this through </a:t>
            </a:r>
            <a:r>
              <a:rPr lang="en-US" sz="2400" b="1" dirty="0"/>
              <a:t>user testing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Choose specific tasks your end user should be able to do with your app</a:t>
            </a:r>
          </a:p>
          <a:p>
            <a:pPr lvl="1"/>
            <a:r>
              <a:rPr lang="en-US" sz="2400" dirty="0"/>
              <a:t>Ask someone to perform those tasks with your prototype</a:t>
            </a:r>
          </a:p>
          <a:p>
            <a:pPr lvl="2"/>
            <a:r>
              <a:rPr lang="en-US" sz="2400" dirty="0"/>
              <a:t>Do not give clues or help while they perform each task</a:t>
            </a:r>
          </a:p>
          <a:p>
            <a:pPr lvl="2"/>
            <a:r>
              <a:rPr lang="en-US" sz="2400" dirty="0"/>
              <a:t>Ask the tester to “think out loud” i.e. narrate what they are doing / why </a:t>
            </a:r>
          </a:p>
          <a:p>
            <a:pPr lvl="2"/>
            <a:r>
              <a:rPr lang="en-US" sz="2400" dirty="0"/>
              <a:t>Observe where they get stuck and what they like </a:t>
            </a:r>
          </a:p>
          <a:p>
            <a:pPr lvl="1"/>
            <a:r>
              <a:rPr lang="en-US" sz="2400" dirty="0"/>
              <a:t>Modify your design based on testing  </a:t>
            </a:r>
          </a:p>
          <a:p>
            <a:pPr lvl="1"/>
            <a:endParaRPr lang="en-US" sz="2400" dirty="0"/>
          </a:p>
          <a:p>
            <a:r>
              <a:rPr lang="en-US" sz="2400" dirty="0"/>
              <a:t>What tasks could we ask a user to perform to test the dining hall app design?  </a:t>
            </a:r>
          </a:p>
        </p:txBody>
      </p:sp>
    </p:spTree>
    <p:extLst>
      <p:ext uri="{BB962C8B-B14F-4D97-AF65-F5344CB8AC3E}">
        <p14:creationId xmlns:p14="http://schemas.microsoft.com/office/powerpoint/2010/main" val="26036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8D1E-A5D5-34F1-D2E6-8B090308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796-68E7-C426-225F-7239B4E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Medium &amp; High Fidelity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D044-46EC-49CF-9A69-CFE79A9D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Medium-fidelity prototype </a:t>
            </a:r>
          </a:p>
          <a:p>
            <a:pPr lvl="1"/>
            <a:r>
              <a:rPr lang="en-US" sz="2200" dirty="0"/>
              <a:t>Typically made once design is more solidified</a:t>
            </a:r>
          </a:p>
          <a:p>
            <a:pPr lvl="1"/>
            <a:r>
              <a:rPr lang="en-US" sz="2200" dirty="0"/>
              <a:t>Usually does not involve coding </a:t>
            </a:r>
          </a:p>
          <a:p>
            <a:pPr lvl="1"/>
            <a:r>
              <a:rPr lang="en-US" sz="2200" dirty="0"/>
              <a:t>Could be</a:t>
            </a:r>
            <a:r>
              <a:rPr lang="en-US" sz="2000" dirty="0"/>
              <a:t> made with:</a:t>
            </a:r>
          </a:p>
          <a:p>
            <a:pPr lvl="2"/>
            <a:r>
              <a:rPr lang="en-US" sz="1800" dirty="0" err="1"/>
              <a:t>Powerpoint</a:t>
            </a:r>
            <a:endParaRPr lang="en-US" sz="1800" dirty="0"/>
          </a:p>
          <a:p>
            <a:pPr lvl="2"/>
            <a:r>
              <a:rPr lang="en-US" sz="1800" dirty="0"/>
              <a:t>Canva </a:t>
            </a:r>
          </a:p>
          <a:p>
            <a:pPr lvl="2"/>
            <a:r>
              <a:rPr lang="en-US" sz="1800" dirty="0"/>
              <a:t>Figma </a:t>
            </a:r>
          </a:p>
          <a:p>
            <a:pPr lvl="2"/>
            <a:r>
              <a:rPr lang="en-US" sz="1800" dirty="0"/>
              <a:t>Etc.. </a:t>
            </a:r>
          </a:p>
          <a:p>
            <a:pPr lvl="1"/>
            <a:r>
              <a:rPr lang="en-US" sz="2000" dirty="0"/>
              <a:t>Same idea -- build, test, adapt</a:t>
            </a:r>
          </a:p>
          <a:p>
            <a:r>
              <a:rPr lang="en-US" sz="2200" b="1" dirty="0"/>
              <a:t>High-fidelity prototype</a:t>
            </a:r>
          </a:p>
          <a:p>
            <a:pPr lvl="1"/>
            <a:r>
              <a:rPr lang="en-US" sz="2000" dirty="0"/>
              <a:t>Once you have a solid idea of the design, code your app</a:t>
            </a:r>
          </a:p>
          <a:p>
            <a:pPr lvl="1"/>
            <a:r>
              <a:rPr lang="en-US" sz="2000" dirty="0"/>
              <a:t>Test and adapt </a:t>
            </a:r>
          </a:p>
          <a:p>
            <a:pPr lvl="2"/>
            <a:r>
              <a:rPr lang="en-US" sz="1800" dirty="0"/>
              <a:t>You might implement one feature at a time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08409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1" y="509241"/>
            <a:ext cx="4963334" cy="2791875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1" y="3463626"/>
            <a:ext cx="8263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 the group you developed a persona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Sketch out the visual analytic system you’d make based on your persona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paper prototype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3 tasks to have another group perform with your prototype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where they run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into trouble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Thinking 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b="1" dirty="0"/>
              <a:t>Architecture diagrams</a:t>
            </a:r>
            <a:r>
              <a:rPr lang="en-US" sz="2400" dirty="0"/>
              <a:t> help you plan out your implementation so you don’t run out of time</a:t>
            </a:r>
            <a:endParaRPr lang="en-US" sz="2400" b="1" dirty="0"/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574566"/>
            <a:ext cx="7783470" cy="5410182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Overview: </a:t>
            </a:r>
            <a:r>
              <a:rPr lang="en-US" dirty="0"/>
              <a:t>~2500 students to feed, 75 min lunch block,  10 dining halls </a:t>
            </a:r>
            <a:endParaRPr lang="en-US" b="1" dirty="0"/>
          </a:p>
        </p:txBody>
      </p:sp>
      <p:pic>
        <p:nvPicPr>
          <p:cNvPr id="1026" name="Picture 2" descr="73,854 Crowd Drawing Royalty-Free Photos and Stock Images | Shutterstock">
            <a:extLst>
              <a:ext uri="{FF2B5EF4-FFF2-40B4-BE49-F238E27FC236}">
                <a16:creationId xmlns:a16="http://schemas.microsoft.com/office/drawing/2014/main" id="{C7A40850-D3F7-FB5E-AB40-31D8D02A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31" y="1260328"/>
            <a:ext cx="7620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F7F4E-6B3F-523E-60FC-83DF4454F487}"/>
              </a:ext>
            </a:extLst>
          </p:cNvPr>
          <p:cNvSpPr txBox="1"/>
          <p:nvPr/>
        </p:nvSpPr>
        <p:spPr>
          <a:xfrm>
            <a:off x="0" y="6121240"/>
            <a:ext cx="12215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i&amp;url</a:t>
            </a:r>
            <a:r>
              <a:rPr lang="en-US" sz="1400" dirty="0"/>
              <a:t>=https%3A%2F%2Fwww.shutterstock.com%2Fsearch%2Fcrowd-drawing&amp;psig=AOvVaw2M81sGf2JwKjfwSdQQ14ql&amp;ust=1729607623924000&amp;source=</a:t>
            </a:r>
            <a:r>
              <a:rPr lang="en-US" sz="1400" dirty="0" err="1"/>
              <a:t>images&amp;cd</a:t>
            </a:r>
            <a:r>
              <a:rPr lang="en-US" sz="1400" dirty="0"/>
              <a:t>=</a:t>
            </a:r>
            <a:r>
              <a:rPr lang="en-US" sz="1400" dirty="0" err="1"/>
              <a:t>vfe&amp;opi</a:t>
            </a:r>
            <a:r>
              <a:rPr lang="en-US" sz="1400" dirty="0"/>
              <a:t>=89978449&amp;ved=0CBQQjRxqFwoTCIDZ_eTYn4kDFQAAAAAdAAAAABAE</a:t>
            </a:r>
          </a:p>
        </p:txBody>
      </p:sp>
      <p:pic>
        <p:nvPicPr>
          <p:cNvPr id="9" name="Graphic 8" descr="Clock outline">
            <a:extLst>
              <a:ext uri="{FF2B5EF4-FFF2-40B4-BE49-F238E27FC236}">
                <a16:creationId xmlns:a16="http://schemas.microsoft.com/office/drawing/2014/main" id="{6D0004FD-69AC-74AF-294A-049E38EC7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430" y="3178027"/>
            <a:ext cx="2868245" cy="2868245"/>
          </a:xfrm>
          <a:prstGeom prst="rect">
            <a:avLst/>
          </a:prstGeom>
        </p:spPr>
      </p:pic>
      <p:pic>
        <p:nvPicPr>
          <p:cNvPr id="11" name="Graphic 10" descr="Neighborhood outline">
            <a:extLst>
              <a:ext uri="{FF2B5EF4-FFF2-40B4-BE49-F238E27FC236}">
                <a16:creationId xmlns:a16="http://schemas.microsoft.com/office/drawing/2014/main" id="{F4E50A33-1C4A-F113-CE23-7621F5981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7062" y="3015437"/>
            <a:ext cx="1831145" cy="1831145"/>
          </a:xfrm>
          <a:prstGeom prst="rect">
            <a:avLst/>
          </a:prstGeom>
        </p:spPr>
      </p:pic>
      <p:pic>
        <p:nvPicPr>
          <p:cNvPr id="12" name="Graphic 11" descr="Neighborhood outline">
            <a:extLst>
              <a:ext uri="{FF2B5EF4-FFF2-40B4-BE49-F238E27FC236}">
                <a16:creationId xmlns:a16="http://schemas.microsoft.com/office/drawing/2014/main" id="{0D98EEBF-7D22-B4B5-BDD3-DBE36A0FF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4900" y="2980627"/>
            <a:ext cx="1831145" cy="1831145"/>
          </a:xfrm>
          <a:prstGeom prst="rect">
            <a:avLst/>
          </a:prstGeom>
        </p:spPr>
      </p:pic>
      <p:pic>
        <p:nvPicPr>
          <p:cNvPr id="13" name="Graphic 12" descr="Neighborhood outline">
            <a:extLst>
              <a:ext uri="{FF2B5EF4-FFF2-40B4-BE49-F238E27FC236}">
                <a16:creationId xmlns:a16="http://schemas.microsoft.com/office/drawing/2014/main" id="{4D056357-13C2-FD98-CDF3-453261E5A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4894" y="4452289"/>
            <a:ext cx="1831145" cy="1831145"/>
          </a:xfrm>
          <a:prstGeom prst="rect">
            <a:avLst/>
          </a:prstGeom>
        </p:spPr>
      </p:pic>
      <p:pic>
        <p:nvPicPr>
          <p:cNvPr id="16" name="Graphic 15" descr="Close outline">
            <a:extLst>
              <a:ext uri="{FF2B5EF4-FFF2-40B4-BE49-F238E27FC236}">
                <a16:creationId xmlns:a16="http://schemas.microsoft.com/office/drawing/2014/main" id="{A4608BC2-A499-59F7-3602-8315D870E9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6830" y="3066498"/>
            <a:ext cx="1659401" cy="16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Overview</a:t>
            </a:r>
            <a:r>
              <a:rPr lang="en-US" sz="2400" dirty="0"/>
              <a:t>: Menu page is not very helpful…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12C8B-7377-94FF-EAFD-E74F45FD133C}"/>
              </a:ext>
            </a:extLst>
          </p:cNvPr>
          <p:cNvSpPr/>
          <p:nvPr/>
        </p:nvSpPr>
        <p:spPr>
          <a:xfrm>
            <a:off x="5975131" y="2475186"/>
            <a:ext cx="1040524" cy="299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7F442CE-AE16-0C78-B08B-F8FDC714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14" y="1123837"/>
            <a:ext cx="7772400" cy="6046927"/>
          </a:xfrm>
          <a:prstGeom prst="rect">
            <a:avLst/>
          </a:prstGeom>
        </p:spPr>
      </p:pic>
      <p:pic>
        <p:nvPicPr>
          <p:cNvPr id="16" name="Picture 15" descr="A screenshot of a menu&#10;&#10;Description automatically generated">
            <a:extLst>
              <a:ext uri="{FF2B5EF4-FFF2-40B4-BE49-F238E27FC236}">
                <a16:creationId xmlns:a16="http://schemas.microsoft.com/office/drawing/2014/main" id="{6AD59FFB-1E93-0772-16C5-C7AFF86F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68" y="1123837"/>
            <a:ext cx="7772400" cy="59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8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80" y="248194"/>
            <a:ext cx="3705009" cy="5725397"/>
          </a:xfrm>
        </p:spPr>
        <p:txBody>
          <a:bodyPr anchor="t">
            <a:noAutofit/>
          </a:bodyPr>
          <a:lstStyle/>
          <a:p>
            <a:r>
              <a:rPr lang="en-US" sz="2800" b="1" dirty="0"/>
              <a:t>Overview</a:t>
            </a:r>
            <a:r>
              <a:rPr lang="en-US" sz="2800" dirty="0"/>
              <a:t>: current process is manual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Goal 1: </a:t>
            </a:r>
            <a:r>
              <a:rPr lang="en-US" sz="2800" dirty="0"/>
              <a:t>Automatically show only open dining halls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Goal 2: </a:t>
            </a:r>
            <a:r>
              <a:rPr lang="en-US" sz="2800" dirty="0"/>
              <a:t>Give an overview of locations and repeat menus</a:t>
            </a:r>
          </a:p>
          <a:p>
            <a:endParaRPr lang="en-US" sz="2800" dirty="0"/>
          </a:p>
          <a:p>
            <a:r>
              <a:rPr lang="en-US" sz="2800" b="1" dirty="0"/>
              <a:t>Goal 3: </a:t>
            </a:r>
            <a:r>
              <a:rPr lang="en-US" sz="2800" dirty="0"/>
              <a:t>Show how busy open dining halls are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7338323-ECD6-556B-CE93-AC5765F8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36" y="91441"/>
            <a:ext cx="3660285" cy="2847702"/>
          </a:xfrm>
          <a:prstGeom prst="rect">
            <a:avLst/>
          </a:prstGeom>
        </p:spPr>
      </p:pic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1128D7ED-CB2B-85E6-0719-16F3816E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077" y="1863951"/>
            <a:ext cx="3324760" cy="2564358"/>
          </a:xfrm>
          <a:prstGeom prst="rect">
            <a:avLst/>
          </a:prstGeom>
        </p:spPr>
      </p:pic>
      <p:pic>
        <p:nvPicPr>
          <p:cNvPr id="12" name="Picture 11" descr="A map of a college campus&#10;&#10;Description automatically generated">
            <a:extLst>
              <a:ext uri="{FF2B5EF4-FFF2-40B4-BE49-F238E27FC236}">
                <a16:creationId xmlns:a16="http://schemas.microsoft.com/office/drawing/2014/main" id="{7C0CD9E5-4D96-688F-5079-AEE1898BA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861" y="3429000"/>
            <a:ext cx="2783142" cy="31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7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4E512-6B04-5BF7-CE8D-7656FF07E02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/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53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7856-B229-DB49-C64C-27BDC95F7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9BD9-4AD3-8E1E-D072-D42B5EE1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33A1-D64A-2175-79F1-BB416F22A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992042-9F93-A05B-10CC-5C250B5AEE8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0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Let’s say you want to implement this front-end; </a:t>
            </a:r>
            <a:r>
              <a:rPr lang="en-US" sz="2800" b="1" dirty="0"/>
              <a:t>where do you start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973108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</TotalTime>
  <Words>2013</Words>
  <Application>Microsoft Macintosh PowerPoint</Application>
  <PresentationFormat>Widescreen</PresentationFormat>
  <Paragraphs>289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Corbel</vt:lpstr>
      <vt:lpstr>Wingdings</vt:lpstr>
      <vt:lpstr>Wingdings 2</vt:lpstr>
      <vt:lpstr>Frame</vt:lpstr>
      <vt:lpstr>Communicating with Data– Prototyping</vt:lpstr>
      <vt:lpstr>Plan for Today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Discussion</vt:lpstr>
      <vt:lpstr>User-centered design framework</vt:lpstr>
      <vt:lpstr>Discovery: Competitor Analysis</vt:lpstr>
      <vt:lpstr>Discovery: Competitor Analysis</vt:lpstr>
      <vt:lpstr>Discovery: Audience Definition</vt:lpstr>
      <vt:lpstr>Semi-structured interviews</vt:lpstr>
      <vt:lpstr>Hierarchical task analysis</vt:lpstr>
      <vt:lpstr>Task analysis example</vt:lpstr>
      <vt:lpstr>Personas</vt:lpstr>
      <vt:lpstr>Personas</vt:lpstr>
      <vt:lpstr>Activity: personas</vt:lpstr>
      <vt:lpstr>PowerPoint Presentation</vt:lpstr>
      <vt:lpstr>User-centered design framework</vt:lpstr>
      <vt:lpstr>Concepting: Architecture diagrams</vt:lpstr>
      <vt:lpstr>Example: use case diagram (high level)</vt:lpstr>
      <vt:lpstr>Example: activity diagram (mid level)</vt:lpstr>
      <vt:lpstr>Example: class diagram (low level)</vt:lpstr>
      <vt:lpstr>Case Diagram Practice</vt:lpstr>
      <vt:lpstr>User-centered design framework</vt:lpstr>
      <vt:lpstr>Prototyping and Testing: Low-fidelity paper prototyping</vt:lpstr>
      <vt:lpstr>Prototyping and Testing: Low-fidelity paper prototyping</vt:lpstr>
      <vt:lpstr>Prototyping and Testing: Low-fidelity paper prototyping</vt:lpstr>
      <vt:lpstr>Prototyping and Testing: Low-fidelity paper prototyping</vt:lpstr>
      <vt:lpstr>Prototyping and Testing: Soliciting feedback</vt:lpstr>
      <vt:lpstr>Prototyping and Testing: Medium &amp; High Fidelity 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31</cp:revision>
  <dcterms:created xsi:type="dcterms:W3CDTF">2023-08-03T18:49:17Z</dcterms:created>
  <dcterms:modified xsi:type="dcterms:W3CDTF">2024-11-14T18:15:41Z</dcterms:modified>
</cp:coreProperties>
</file>